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15" r:id="rId3"/>
    <p:sldId id="257" r:id="rId4"/>
    <p:sldId id="258" r:id="rId5"/>
    <p:sldId id="265" r:id="rId6"/>
    <p:sldId id="266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8" r:id="rId17"/>
    <p:sldId id="289" r:id="rId18"/>
    <p:sldId id="290" r:id="rId19"/>
    <p:sldId id="291" r:id="rId20"/>
    <p:sldId id="292" r:id="rId21"/>
    <p:sldId id="293" r:id="rId22"/>
    <p:sldId id="294" r:id="rId23"/>
    <p:sldId id="295" r:id="rId24"/>
    <p:sldId id="296" r:id="rId25"/>
    <p:sldId id="297" r:id="rId26"/>
    <p:sldId id="298" r:id="rId27"/>
    <p:sldId id="299" r:id="rId28"/>
    <p:sldId id="301" r:id="rId29"/>
    <p:sldId id="303" r:id="rId30"/>
    <p:sldId id="304" r:id="rId31"/>
    <p:sldId id="305" r:id="rId32"/>
    <p:sldId id="306" r:id="rId33"/>
    <p:sldId id="308" r:id="rId34"/>
    <p:sldId id="307" r:id="rId35"/>
    <p:sldId id="309" r:id="rId36"/>
    <p:sldId id="310" r:id="rId37"/>
    <p:sldId id="312" r:id="rId38"/>
    <p:sldId id="313" r:id="rId39"/>
    <p:sldId id="314" r:id="rId40"/>
    <p:sldId id="311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7" autoAdjust="0"/>
    <p:restoredTop sz="94660"/>
  </p:normalViewPr>
  <p:slideViewPr>
    <p:cSldViewPr snapToGrid="0">
      <p:cViewPr>
        <p:scale>
          <a:sx n="110" d="100"/>
          <a:sy n="110" d="100"/>
        </p:scale>
        <p:origin x="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930E-D43E-4454-BFBC-7AC85DBA11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037B30-8CB6-4B55-A991-B3B5B9B84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2C646-2238-4214-B6CC-324A0AE2C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F07E5-AB0F-4E38-B8AC-A3217B897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0AAB3-37AB-4E6E-91A2-9C471DC89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9659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022E1-BE73-40B8-A5E1-AFF46A04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AE5A85-6645-4945-B2AD-779CFA37E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ED469-1A2F-486A-96FA-B58F04DF0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74A03-E5F3-4920-996D-FA4C45F6F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E1DE4-BAFE-44A4-914B-C106C3F95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587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5BD040-3BA9-4DE3-BBB4-95C8B4BF63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563F9C-C6F2-481A-9559-B349D31BD8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C2EC0-503F-47FA-9C28-37F3A328D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7D803-1A8F-44F6-9510-6CB5D6D3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3C622-44E8-449F-9121-654C65632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479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58D18-F37F-4273-8223-E05036D7C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C8AB4-1269-455A-B773-32B819A3D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2F9FD-AD7E-41D8-82AE-EEEE62B94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3B544-0D24-492B-AA8D-583F5D5BA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DE96D-5CB8-4F52-AD9B-0CFB7FFDC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133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54AAA-6173-4D07-9585-4BC28676C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AB39B8-91AE-454E-85F7-C6586FBA2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56A09-FF60-44F4-A954-F41FBE2C1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2C5A-7042-4E76-A3DA-5E03AE711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0740F-5B8E-40BE-BF96-34780898C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7623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E7DBF-E230-4962-ABC7-5933F2432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EB59A-00F4-45BC-8426-1B5CCAB75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A90CD-B2F4-4F17-915C-2B5B244890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FC83B8-7D33-4D0C-AC51-DADEC075C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24C3C-0D1A-47DD-AFA9-6D1302E65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99A194-B663-4F6D-94C4-594E84CC6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156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3F189-A584-43C6-9C49-CEC503B7A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D38801-E87E-4398-8C93-D527195B0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304BA-1CC0-43A7-B620-173EBEBC4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D4F10C-DB5A-4C7E-8F8F-B404903EE6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9FB40B-CE64-4363-8CEC-9A9620B9FC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3D71E6-811D-4865-B52F-70DE105B2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C3692E-AE9B-45A2-AF7F-930529993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3207A6-00B5-465D-979F-DB18A685C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4065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F39E-EE2A-42A5-BEB1-137D3B89C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487068-3DD8-4081-A8B7-2908A5437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BC4A09-D63F-4EF6-B7BA-76BC35D93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FBA946-6BE7-4633-833A-FC5094BE7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5901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A7E06C-8BB5-49D4-90CB-DC6BE7847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AB9B11-B8C5-4F27-9E31-E22002F81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C8BAC7-79D6-447E-A972-C0FB44757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258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D8BAF-D274-4A30-8E32-DF74A9C5D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8F1FA-6BDB-4D85-8BA1-ECB140D72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A97372-9C82-46C1-ADF3-394CFCF1E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D7E02-57AB-42B8-B1A1-7FBAFC24D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6A49C8-4FAF-4708-9D66-E4DE3CC5D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701901-5174-4137-B4C6-092FC9312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538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CA129-F905-4DBF-BA24-4FA4D93C8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BD5789-64D9-431D-A1E0-D98A6D5EEC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F93816-6462-4A3E-AF6D-CC45F7B8DC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F3A800-D425-4891-982D-616C6997D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F8F38A-3E1C-47E7-900D-7381D9901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FA9061-8EB8-448F-90A6-579C29ABF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5423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3D3CBC-C32B-43B4-85B7-E7D9168C1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3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28E323-D22D-406D-9C9C-2441965AE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41336"/>
            <a:ext cx="10515600" cy="4435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B38260-8D0D-4765-A3C7-EAC8C127FE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F6C6A-2EBF-405D-9BE6-9592931FC613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513B7-2972-41FC-8E41-5CB6C87448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42997-113A-4778-AC87-38B3D0C02B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38703-6CB6-4B93-B83C-7EC2D87A1F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5338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19FEE-1F0C-45D0-811A-9AB2FF0195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More Style With HTML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B64990-10A7-4CF4-B951-4CDBA74258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Peter Blanchfield</a:t>
            </a:r>
          </a:p>
        </p:txBody>
      </p:sp>
    </p:spTree>
    <p:extLst>
      <p:ext uri="{BB962C8B-B14F-4D97-AF65-F5344CB8AC3E}">
        <p14:creationId xmlns:p14="http://schemas.microsoft.com/office/powerpoint/2010/main" val="690907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D9597-6FFB-4611-BD40-0FEBE4952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could also put the style into a separate sheet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439A3-B2CC-4B78-A76D-5A4B017F4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have to define it and link to it</a:t>
            </a:r>
          </a:p>
          <a:p>
            <a:r>
              <a:rPr lang="en-GB" dirty="0"/>
              <a:t>In visual studio we can add file and choose a style sheet</a:t>
            </a:r>
          </a:p>
          <a:p>
            <a:pPr lvl="1"/>
            <a:r>
              <a:rPr lang="en-GB" dirty="0"/>
              <a:t>Then add the link to it</a:t>
            </a:r>
          </a:p>
          <a:p>
            <a:r>
              <a:rPr lang="en-GB" dirty="0"/>
              <a:t>Internal styles will overwrite it</a:t>
            </a:r>
          </a:p>
          <a:p>
            <a:r>
              <a:rPr lang="en-GB" dirty="0"/>
              <a:t>And inline styles will overwrite this</a:t>
            </a:r>
          </a:p>
          <a:p>
            <a:r>
              <a:rPr lang="en-GB" dirty="0"/>
              <a:t>But just now I have only got style</a:t>
            </a:r>
          </a:p>
          <a:p>
            <a:pPr lvl="1"/>
            <a:r>
              <a:rPr lang="en-GB" dirty="0"/>
              <a:t>Defined in SimpleStyle.css</a:t>
            </a:r>
          </a:p>
        </p:txBody>
      </p:sp>
    </p:spTree>
    <p:extLst>
      <p:ext uri="{BB962C8B-B14F-4D97-AF65-F5344CB8AC3E}">
        <p14:creationId xmlns:p14="http://schemas.microsoft.com/office/powerpoint/2010/main" val="99177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43135-32E2-4846-86F8-ED089A389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Just copied the internal one</a:t>
            </a:r>
          </a:p>
        </p:txBody>
      </p:sp>
    </p:spTree>
    <p:extLst>
      <p:ext uri="{BB962C8B-B14F-4D97-AF65-F5344CB8AC3E}">
        <p14:creationId xmlns:p14="http://schemas.microsoft.com/office/powerpoint/2010/main" val="2214031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57927-0B0D-47AD-89F5-1283A7488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 here I am</a:t>
            </a:r>
          </a:p>
        </p:txBody>
      </p:sp>
    </p:spTree>
    <p:extLst>
      <p:ext uri="{BB962C8B-B14F-4D97-AF65-F5344CB8AC3E}">
        <p14:creationId xmlns:p14="http://schemas.microsoft.com/office/powerpoint/2010/main" val="2306492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F2E3A-6604-4F30-AF1F-2348D5142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Now I am going to push my development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7E71C56-9EFF-4797-84B5-1FBE4BDAF9D2}"/>
              </a:ext>
            </a:extLst>
          </p:cNvPr>
          <p:cNvGrpSpPr/>
          <p:nvPr/>
        </p:nvGrpSpPr>
        <p:grpSpPr>
          <a:xfrm>
            <a:off x="3216925" y="2115239"/>
            <a:ext cx="4296579" cy="4054207"/>
            <a:chOff x="3216925" y="2115239"/>
            <a:chExt cx="4296579" cy="405420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F1641F5-3FF6-4C1F-8081-3938C7D170CE}"/>
                </a:ext>
              </a:extLst>
            </p:cNvPr>
            <p:cNvSpPr/>
            <p:nvPr/>
          </p:nvSpPr>
          <p:spPr>
            <a:xfrm>
              <a:off x="3216925" y="2115239"/>
              <a:ext cx="4296579" cy="405420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Left Brace 3">
              <a:extLst>
                <a:ext uri="{FF2B5EF4-FFF2-40B4-BE49-F238E27FC236}">
                  <a16:creationId xmlns:a16="http://schemas.microsoft.com/office/drawing/2014/main" id="{2AA83ECB-E502-4071-92EE-98301DC88C93}"/>
                </a:ext>
              </a:extLst>
            </p:cNvPr>
            <p:cNvSpPr/>
            <p:nvPr/>
          </p:nvSpPr>
          <p:spPr>
            <a:xfrm rot="16200000">
              <a:off x="5015431" y="3324340"/>
              <a:ext cx="820756" cy="3183872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324B66B-237A-4B94-BC7C-810DCDA5CD11}"/>
                </a:ext>
              </a:extLst>
            </p:cNvPr>
            <p:cNvSpPr/>
            <p:nvPr/>
          </p:nvSpPr>
          <p:spPr>
            <a:xfrm>
              <a:off x="4179065" y="2865763"/>
              <a:ext cx="627962" cy="57563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7674AB8-8219-4769-B6CE-00722122BC77}"/>
                </a:ext>
              </a:extLst>
            </p:cNvPr>
            <p:cNvSpPr/>
            <p:nvPr/>
          </p:nvSpPr>
          <p:spPr>
            <a:xfrm>
              <a:off x="5854547" y="2853369"/>
              <a:ext cx="627962" cy="57563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4E3073E-E4BC-4105-861F-F88399BD9942}"/>
                </a:ext>
              </a:extLst>
            </p:cNvPr>
            <p:cNvSpPr/>
            <p:nvPr/>
          </p:nvSpPr>
          <p:spPr>
            <a:xfrm>
              <a:off x="4331465" y="3018163"/>
              <a:ext cx="295619" cy="209779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B81723A-B983-4D18-BF01-AFBBBA4D306B}"/>
                </a:ext>
              </a:extLst>
            </p:cNvPr>
            <p:cNvSpPr/>
            <p:nvPr/>
          </p:nvSpPr>
          <p:spPr>
            <a:xfrm>
              <a:off x="6012456" y="3036294"/>
              <a:ext cx="295619" cy="209779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Arrow: Down 8">
              <a:extLst>
                <a:ext uri="{FF2B5EF4-FFF2-40B4-BE49-F238E27FC236}">
                  <a16:creationId xmlns:a16="http://schemas.microsoft.com/office/drawing/2014/main" id="{AD63F5B5-E67F-43ED-B588-8716655DE34B}"/>
                </a:ext>
              </a:extLst>
            </p:cNvPr>
            <p:cNvSpPr/>
            <p:nvPr/>
          </p:nvSpPr>
          <p:spPr>
            <a:xfrm>
              <a:off x="4946573" y="3591499"/>
              <a:ext cx="716097" cy="914398"/>
            </a:xfrm>
            <a:prstGeom prst="downArrow">
              <a:avLst/>
            </a:prstGeom>
            <a:ln w="3810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291541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3415CEE-0FBF-4153-9355-CAA03C6E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comments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2488D2-094F-4723-8915-6179F1E49A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1336"/>
            <a:ext cx="5639718" cy="4435627"/>
          </a:xfrm>
        </p:spPr>
        <p:txBody>
          <a:bodyPr/>
          <a:lstStyle/>
          <a:p>
            <a:r>
              <a:rPr lang="en-GB" dirty="0"/>
              <a:t>Our very minimum level of documentation is to comment</a:t>
            </a:r>
          </a:p>
          <a:p>
            <a:r>
              <a:rPr lang="en-GB" dirty="0"/>
              <a:t>We should do this even in the style sheet</a:t>
            </a:r>
          </a:p>
          <a:p>
            <a:r>
              <a:rPr lang="en-GB" dirty="0"/>
              <a:t>The html comment is surrounded by</a:t>
            </a:r>
          </a:p>
          <a:p>
            <a:pPr marL="457200" lvl="1" indent="0">
              <a:buNone/>
            </a:pPr>
            <a:r>
              <a:rPr lang="en-GB" sz="2400" dirty="0"/>
              <a:t>&lt;!--   then the comments --&gt;</a:t>
            </a:r>
          </a:p>
          <a:p>
            <a:r>
              <a:rPr lang="en-GB" dirty="0"/>
              <a:t>We comment the </a:t>
            </a:r>
            <a:r>
              <a:rPr lang="en-GB" dirty="0" err="1"/>
              <a:t>css</a:t>
            </a:r>
            <a:r>
              <a:rPr lang="en-GB" dirty="0"/>
              <a:t> within /* comments here */</a:t>
            </a:r>
          </a:p>
          <a:p>
            <a:pPr lvl="1"/>
            <a:r>
              <a:rPr lang="en-GB" dirty="0"/>
              <a:t>So many styles to remember</a:t>
            </a:r>
          </a:p>
          <a:p>
            <a:pPr lvl="1"/>
            <a:r>
              <a:rPr lang="en-GB" dirty="0"/>
              <a:t>You need to think about maintenance even as you develop</a:t>
            </a:r>
          </a:p>
          <a:p>
            <a:pPr lvl="1"/>
            <a:r>
              <a:rPr lang="en-GB" dirty="0"/>
              <a:t>So comment anything that is not completely clear</a:t>
            </a:r>
          </a:p>
        </p:txBody>
      </p:sp>
    </p:spTree>
    <p:extLst>
      <p:ext uri="{BB962C8B-B14F-4D97-AF65-F5344CB8AC3E}">
        <p14:creationId xmlns:p14="http://schemas.microsoft.com/office/powerpoint/2010/main" val="38981766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CF92D-BD1A-4C6E-81CD-AD06C59E2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Colouring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CA667-2167-43E5-A7D1-E50F21E50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can colour whole body with one background but we can also colour specific parts with a different colour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20965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AFD4A-6014-44D3-BF8C-876392554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 to now we have seen background colour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52B23-70A5-4FFF-87BA-8313B963D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But there is also</a:t>
            </a:r>
          </a:p>
          <a:p>
            <a:pPr lvl="1"/>
            <a:r>
              <a:rPr lang="en-GB" dirty="0"/>
              <a:t>background-image</a:t>
            </a:r>
          </a:p>
          <a:p>
            <a:pPr lvl="1"/>
            <a:r>
              <a:rPr lang="en-GB" dirty="0"/>
              <a:t>background-repeat</a:t>
            </a:r>
          </a:p>
          <a:p>
            <a:pPr lvl="1"/>
            <a:r>
              <a:rPr lang="en-GB" dirty="0"/>
              <a:t>background-attachment</a:t>
            </a:r>
          </a:p>
          <a:p>
            <a:pPr lvl="1"/>
            <a:r>
              <a:rPr lang="en-GB" dirty="0"/>
              <a:t>background-position</a:t>
            </a:r>
          </a:p>
          <a:p>
            <a:r>
              <a:rPr lang="en-GB" dirty="0"/>
              <a:t>Background-</a:t>
            </a:r>
            <a:r>
              <a:rPr lang="en-GB" dirty="0" err="1"/>
              <a:t>color</a:t>
            </a:r>
            <a:r>
              <a:rPr lang="en-GB" dirty="0"/>
              <a:t> does have an opacity value</a:t>
            </a:r>
          </a:p>
          <a:p>
            <a:pPr lvl="1"/>
            <a:r>
              <a:rPr lang="en-GB" dirty="0"/>
              <a:t>That sets the transparency</a:t>
            </a:r>
          </a:p>
          <a:p>
            <a:pPr lvl="1"/>
            <a:r>
              <a:rPr lang="en-GB" dirty="0"/>
              <a:t>This acts the same way as the ‘a’ value in </a:t>
            </a:r>
            <a:r>
              <a:rPr lang="en-GB" dirty="0" err="1"/>
              <a:t>rgba</a:t>
            </a:r>
            <a:r>
              <a:rPr lang="en-GB" dirty="0"/>
              <a:t> – used in colouring one of my backgrounds earlier </a:t>
            </a:r>
          </a:p>
          <a:p>
            <a:r>
              <a:rPr lang="en-GB" dirty="0"/>
              <a:t>Background-image is fairly obvious</a:t>
            </a:r>
          </a:p>
          <a:p>
            <a:pPr lvl="1"/>
            <a:r>
              <a:rPr lang="en-GB" dirty="0"/>
              <a:t>background-image: </a:t>
            </a:r>
            <a:r>
              <a:rPr lang="en-GB" dirty="0" err="1"/>
              <a:t>url</a:t>
            </a:r>
            <a:r>
              <a:rPr lang="en-GB" dirty="0"/>
              <a:t>(“image.jpg”); /*or whatever type of image*/</a:t>
            </a:r>
          </a:p>
          <a:p>
            <a:pPr lvl="1"/>
            <a:r>
              <a:rPr lang="en-GB" dirty="0"/>
              <a:t>Be careful what you use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5580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6329C-BA5D-4F14-8EE5-AC2964EAF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 used a new branch for this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BF391-0E3C-4D6F-8643-3C9DC4457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 am going to try something that might not be good. </a:t>
            </a:r>
          </a:p>
          <a:p>
            <a:r>
              <a:rPr lang="en-GB" dirty="0"/>
              <a:t>Its always a good idea to make a new branch to try something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883EE3-4B2A-478B-AFA4-84263EFB151D}"/>
              </a:ext>
            </a:extLst>
          </p:cNvPr>
          <p:cNvSpPr txBox="1"/>
          <p:nvPr/>
        </p:nvSpPr>
        <p:spPr>
          <a:xfrm>
            <a:off x="9077899" y="2721166"/>
            <a:ext cx="17076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Some backgrounds just don’t work so well.</a:t>
            </a:r>
          </a:p>
          <a:p>
            <a:r>
              <a:rPr lang="en-GB" dirty="0"/>
              <a:t>Though most of this one is not really good for other reasons as well.</a:t>
            </a:r>
          </a:p>
        </p:txBody>
      </p:sp>
    </p:spTree>
    <p:extLst>
      <p:ext uri="{BB962C8B-B14F-4D97-AF65-F5344CB8AC3E}">
        <p14:creationId xmlns:p14="http://schemas.microsoft.com/office/powerpoint/2010/main" val="1475103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7C9F2-FF36-4F2C-9672-0C9C2D6D2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 this one any better?</a:t>
            </a:r>
          </a:p>
        </p:txBody>
      </p:sp>
    </p:spTree>
    <p:extLst>
      <p:ext uri="{BB962C8B-B14F-4D97-AF65-F5344CB8AC3E}">
        <p14:creationId xmlns:p14="http://schemas.microsoft.com/office/powerpoint/2010/main" val="916373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E2C43-6451-4D16-893C-BA36C6C99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Or maybe this</a:t>
            </a:r>
          </a:p>
        </p:txBody>
      </p:sp>
    </p:spTree>
    <p:extLst>
      <p:ext uri="{BB962C8B-B14F-4D97-AF65-F5344CB8AC3E}">
        <p14:creationId xmlns:p14="http://schemas.microsoft.com/office/powerpoint/2010/main" val="3699449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576A8-3531-42EC-A43C-FA473CCED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will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BAE29-4ABB-44A3-AC9F-DB09D5CC8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Hopefully we will</a:t>
            </a:r>
          </a:p>
          <a:p>
            <a:pPr lvl="1"/>
            <a:r>
              <a:rPr lang="en-GB" dirty="0"/>
              <a:t>Add some more styling things</a:t>
            </a:r>
          </a:p>
          <a:p>
            <a:pPr lvl="1"/>
            <a:r>
              <a:rPr lang="en-GB" dirty="0"/>
              <a:t>Look at background graphics</a:t>
            </a:r>
          </a:p>
          <a:p>
            <a:pPr lvl="1"/>
            <a:r>
              <a:rPr lang="en-GB" dirty="0"/>
              <a:t>Inline and local </a:t>
            </a:r>
            <a:r>
              <a:rPr lang="en-GB" dirty="0" err="1"/>
              <a:t>css</a:t>
            </a:r>
            <a:r>
              <a:rPr lang="en-GB" dirty="0"/>
              <a:t> and external </a:t>
            </a:r>
            <a:r>
              <a:rPr lang="en-GB" dirty="0" err="1"/>
              <a:t>css</a:t>
            </a:r>
            <a:endParaRPr lang="en-GB" dirty="0"/>
          </a:p>
          <a:p>
            <a:pPr lvl="1"/>
            <a:r>
              <a:rPr lang="en-GB" dirty="0"/>
              <a:t>Some attempt to get my penguin database so I can show how not to do interfaces (;-))</a:t>
            </a:r>
          </a:p>
          <a:p>
            <a:pPr lvl="1"/>
            <a:r>
              <a:rPr lang="en-GB" dirty="0"/>
              <a:t>Introduce DIVS</a:t>
            </a:r>
          </a:p>
          <a:p>
            <a:pPr lvl="1"/>
            <a:r>
              <a:rPr lang="en-GB" dirty="0"/>
              <a:t>And how to make web pages a bit more adaptable to interface size</a:t>
            </a:r>
          </a:p>
        </p:txBody>
      </p:sp>
    </p:spTree>
    <p:extLst>
      <p:ext uri="{BB962C8B-B14F-4D97-AF65-F5344CB8AC3E}">
        <p14:creationId xmlns:p14="http://schemas.microsoft.com/office/powerpoint/2010/main" val="1091991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BEE28-1EF3-4E66-844F-DB31ED1D2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(many) backgrounds are only meant as headers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EE934-B66A-4DB8-BDEC-18A12EF20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 could have a small image that you want to repeat across or down the page</a:t>
            </a:r>
          </a:p>
          <a:p>
            <a:pPr lvl="1"/>
            <a:r>
              <a:rPr lang="en-GB" dirty="0"/>
              <a:t>Say as a banner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D86CAF-F929-4403-8D82-46D42CBC73EF}"/>
              </a:ext>
            </a:extLst>
          </p:cNvPr>
          <p:cNvSpPr/>
          <p:nvPr/>
        </p:nvSpPr>
        <p:spPr>
          <a:xfrm>
            <a:off x="3727269" y="2934789"/>
            <a:ext cx="2368731" cy="201168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bg2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067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6187E-1FE6-417B-9536-F4D1205FB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If we just use it as a background we get</a:t>
            </a:r>
          </a:p>
        </p:txBody>
      </p:sp>
    </p:spTree>
    <p:extLst>
      <p:ext uri="{BB962C8B-B14F-4D97-AF65-F5344CB8AC3E}">
        <p14:creationId xmlns:p14="http://schemas.microsoft.com/office/powerpoint/2010/main" val="2729450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2798B-F681-4976-90F6-04D85FD27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image repeats horizontally but also vertically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08D5EB-9A4C-49E3-87B9-157DABA66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Adding </a:t>
            </a:r>
          </a:p>
          <a:p>
            <a:pPr marL="0" indent="0">
              <a:buNone/>
            </a:pPr>
            <a:r>
              <a:rPr lang="en-GB" dirty="0"/>
              <a:t> background-repeat: repeat-x;</a:t>
            </a:r>
          </a:p>
          <a:p>
            <a:r>
              <a:rPr lang="en-GB" dirty="0"/>
              <a:t>Under the background image</a:t>
            </a:r>
          </a:p>
          <a:p>
            <a:pPr marL="0" indent="0">
              <a:buNone/>
            </a:pPr>
            <a:r>
              <a:rPr lang="en-GB" dirty="0"/>
              <a:t>Statement changes the output</a:t>
            </a:r>
          </a:p>
          <a:p>
            <a:pPr marL="0" indent="0">
              <a:buNone/>
            </a:pPr>
            <a:r>
              <a:rPr lang="en-GB" dirty="0"/>
              <a:t>So that there is no vertical repeat</a:t>
            </a:r>
          </a:p>
        </p:txBody>
      </p:sp>
    </p:spTree>
    <p:extLst>
      <p:ext uri="{BB962C8B-B14F-4D97-AF65-F5344CB8AC3E}">
        <p14:creationId xmlns:p14="http://schemas.microsoft.com/office/powerpoint/2010/main" val="39474549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9328-F3C0-405C-B1DB-725EAF742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Similarly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98675-8AA1-4C1A-9233-A48E4D564B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image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6D6176-B14A-4258-A728-42E599683237}"/>
              </a:ext>
            </a:extLst>
          </p:cNvPr>
          <p:cNvSpPr/>
          <p:nvPr/>
        </p:nvSpPr>
        <p:spPr>
          <a:xfrm rot="16200000">
            <a:off x="963521" y="3027257"/>
            <a:ext cx="2368731" cy="201168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bg2">
                  <a:lumMod val="60000"/>
                  <a:lumOff val="4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52350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E1A51-AE82-4E6C-8959-8C7E7DEFD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Produces </a:t>
            </a:r>
          </a:p>
        </p:txBody>
      </p:sp>
    </p:spTree>
    <p:extLst>
      <p:ext uri="{BB962C8B-B14F-4D97-AF65-F5344CB8AC3E}">
        <p14:creationId xmlns:p14="http://schemas.microsoft.com/office/powerpoint/2010/main" val="23052432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E1A51-AE82-4E6C-8959-8C7E7DEFD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background-repeat: repeat-y; Produces </a:t>
            </a:r>
          </a:p>
        </p:txBody>
      </p:sp>
    </p:spTree>
    <p:extLst>
      <p:ext uri="{BB962C8B-B14F-4D97-AF65-F5344CB8AC3E}">
        <p14:creationId xmlns:p14="http://schemas.microsoft.com/office/powerpoint/2010/main" val="32257985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E1A51-AE82-4E6C-8959-8C7E7DEFD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And background-repeat: no-repeat; Produces </a:t>
            </a:r>
          </a:p>
        </p:txBody>
      </p:sp>
    </p:spTree>
    <p:extLst>
      <p:ext uri="{BB962C8B-B14F-4D97-AF65-F5344CB8AC3E}">
        <p14:creationId xmlns:p14="http://schemas.microsoft.com/office/powerpoint/2010/main" val="20464053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8061A-D9A5-4C29-922D-CEC702024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Of course we could do the same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26408-7BB7-4C65-9A6C-4D2BA3A49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any specific section or division in the pages</a:t>
            </a:r>
          </a:p>
        </p:txBody>
      </p:sp>
    </p:spTree>
    <p:extLst>
      <p:ext uri="{BB962C8B-B14F-4D97-AF65-F5344CB8AC3E}">
        <p14:creationId xmlns:p14="http://schemas.microsoft.com/office/powerpoint/2010/main" val="11672976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FB335-AD68-48AA-8371-3D74519A2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 us make a more fun image for the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6992B-2E23-4A94-9E6E-D3320CEA0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And make it stay in the right top as the page scrolls</a:t>
            </a:r>
          </a:p>
          <a:p>
            <a:r>
              <a:rPr lang="en-GB" dirty="0"/>
              <a:t>To demo this I might need to add a bit of video or something</a:t>
            </a:r>
          </a:p>
          <a:p>
            <a:r>
              <a:rPr lang="en-GB" dirty="0"/>
              <a:t>Here is my code version 1: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D7ECA9-809E-4FF3-9CAF-D09D6200AB3A}"/>
              </a:ext>
            </a:extLst>
          </p:cNvPr>
          <p:cNvSpPr txBox="1"/>
          <p:nvPr/>
        </p:nvSpPr>
        <p:spPr>
          <a:xfrm>
            <a:off x="2552272" y="3015000"/>
            <a:ext cx="888714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&lt;title&gt;CSS Background Example&lt;/title&gt;</a:t>
            </a:r>
          </a:p>
          <a:p>
            <a:r>
              <a:rPr lang="en-GB" sz="2200" dirty="0"/>
              <a:t>&lt;!--&lt;link </a:t>
            </a:r>
            <a:r>
              <a:rPr lang="en-GB" sz="2200" dirty="0" err="1"/>
              <a:t>href</a:t>
            </a:r>
            <a:r>
              <a:rPr lang="en-GB" sz="2200" dirty="0"/>
              <a:t>="simple.css" </a:t>
            </a:r>
            <a:r>
              <a:rPr lang="en-GB" sz="2200" dirty="0" err="1"/>
              <a:t>rel</a:t>
            </a:r>
            <a:r>
              <a:rPr lang="en-GB" sz="2200" dirty="0"/>
              <a:t>="stylesheet" type="text/</a:t>
            </a:r>
            <a:r>
              <a:rPr lang="en-GB" sz="2200" dirty="0" err="1"/>
              <a:t>css</a:t>
            </a:r>
            <a:r>
              <a:rPr lang="en-GB" sz="2200" dirty="0"/>
              <a:t>"&gt;--&gt;</a:t>
            </a:r>
          </a:p>
          <a:p>
            <a:r>
              <a:rPr lang="en-GB" sz="2200" dirty="0"/>
              <a:t>	&lt;link </a:t>
            </a:r>
            <a:r>
              <a:rPr lang="en-GB" sz="2200" dirty="0" err="1"/>
              <a:t>rel</a:t>
            </a:r>
            <a:r>
              <a:rPr lang="en-GB" sz="2200" dirty="0"/>
              <a:t>="shortcut icon" </a:t>
            </a:r>
            <a:r>
              <a:rPr lang="en-GB" sz="2200" dirty="0" err="1"/>
              <a:t>href</a:t>
            </a:r>
            <a:r>
              <a:rPr lang="en-GB" sz="2200" dirty="0"/>
              <a:t>="../images/favicon.ico" /&gt;</a:t>
            </a:r>
          </a:p>
          <a:p>
            <a:r>
              <a:rPr lang="en-GB" sz="2200" dirty="0"/>
              <a:t>    &lt;style&gt;</a:t>
            </a:r>
          </a:p>
          <a:p>
            <a:r>
              <a:rPr lang="en-GB" sz="2200" dirty="0"/>
              <a:t>         body {</a:t>
            </a:r>
          </a:p>
          <a:p>
            <a:r>
              <a:rPr lang="en-GB" sz="2200" dirty="0"/>
              <a:t>            background-image: </a:t>
            </a:r>
            <a:r>
              <a:rPr lang="en-GB" sz="2200" dirty="0" err="1"/>
              <a:t>url</a:t>
            </a:r>
            <a:r>
              <a:rPr lang="en-GB" sz="2200" dirty="0"/>
              <a:t>("sparkle.png");</a:t>
            </a:r>
          </a:p>
          <a:p>
            <a:r>
              <a:rPr lang="en-GB" sz="2200" dirty="0"/>
              <a:t>            background-repeat: no-repeat;</a:t>
            </a:r>
          </a:p>
          <a:p>
            <a:r>
              <a:rPr lang="en-GB" sz="2200" dirty="0"/>
              <a:t>            background-position: right top;</a:t>
            </a:r>
          </a:p>
          <a:p>
            <a:r>
              <a:rPr lang="en-GB" sz="2200" dirty="0"/>
              <a:t>        }</a:t>
            </a:r>
          </a:p>
          <a:p>
            <a:r>
              <a:rPr lang="en-GB" sz="2200" dirty="0"/>
              <a:t>    &lt;/style&gt;</a:t>
            </a:r>
          </a:p>
        </p:txBody>
      </p:sp>
    </p:spTree>
    <p:extLst>
      <p:ext uri="{BB962C8B-B14F-4D97-AF65-F5344CB8AC3E}">
        <p14:creationId xmlns:p14="http://schemas.microsoft.com/office/powerpoint/2010/main" val="15408928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E5929-B2C1-4A46-91FC-775638E53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As it is the picture does not scroll when I scroll down</a:t>
            </a:r>
          </a:p>
        </p:txBody>
      </p:sp>
    </p:spTree>
    <p:extLst>
      <p:ext uri="{BB962C8B-B14F-4D97-AF65-F5344CB8AC3E}">
        <p14:creationId xmlns:p14="http://schemas.microsoft.com/office/powerpoint/2010/main" val="3675901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7AB72-E086-4AC8-9113-509D433B8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already started doing this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DA974-16D1-40CE-A662-020DCAA3D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As a reminder</a:t>
            </a:r>
          </a:p>
          <a:p>
            <a:pPr lvl="1"/>
            <a:r>
              <a:rPr lang="en-GB" dirty="0"/>
              <a:t>We learned about</a:t>
            </a:r>
          </a:p>
          <a:p>
            <a:pPr lvl="2"/>
            <a:r>
              <a:rPr lang="en-GB" dirty="0"/>
              <a:t>Text colour</a:t>
            </a:r>
          </a:p>
          <a:p>
            <a:pPr lvl="2"/>
            <a:r>
              <a:rPr lang="en-GB" dirty="0"/>
              <a:t>Font-family</a:t>
            </a:r>
          </a:p>
          <a:p>
            <a:pPr lvl="2"/>
            <a:r>
              <a:rPr lang="en-GB" dirty="0"/>
              <a:t>And even a special effect of a shadow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42116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FB335-AD68-48AA-8371-3D74519A2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 us make a more fun image for the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6992B-2E23-4A94-9E6E-D3320CEA0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Adding background-attachment: fixed; makes a lot of difference</a:t>
            </a:r>
          </a:p>
          <a:p>
            <a:r>
              <a:rPr lang="en-GB" dirty="0"/>
              <a:t>Here is my code version 2: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D7ECA9-809E-4FF3-9CAF-D09D6200AB3A}"/>
              </a:ext>
            </a:extLst>
          </p:cNvPr>
          <p:cNvSpPr txBox="1"/>
          <p:nvPr/>
        </p:nvSpPr>
        <p:spPr>
          <a:xfrm>
            <a:off x="2562547" y="2676446"/>
            <a:ext cx="888714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/>
              <a:t>&lt;title&gt;CSS Background Example&lt;/title&gt;</a:t>
            </a:r>
          </a:p>
          <a:p>
            <a:r>
              <a:rPr lang="en-GB" sz="2200" dirty="0"/>
              <a:t>&lt;!--&lt;link </a:t>
            </a:r>
            <a:r>
              <a:rPr lang="en-GB" sz="2200" dirty="0" err="1"/>
              <a:t>href</a:t>
            </a:r>
            <a:r>
              <a:rPr lang="en-GB" sz="2200" dirty="0"/>
              <a:t>="simple.css" </a:t>
            </a:r>
            <a:r>
              <a:rPr lang="en-GB" sz="2200" dirty="0" err="1"/>
              <a:t>rel</a:t>
            </a:r>
            <a:r>
              <a:rPr lang="en-GB" sz="2200" dirty="0"/>
              <a:t>="stylesheet" type="text/</a:t>
            </a:r>
            <a:r>
              <a:rPr lang="en-GB" sz="2200" dirty="0" err="1"/>
              <a:t>css</a:t>
            </a:r>
            <a:r>
              <a:rPr lang="en-GB" sz="2200" dirty="0"/>
              <a:t>"&gt;--&gt;</a:t>
            </a:r>
          </a:p>
          <a:p>
            <a:r>
              <a:rPr lang="en-GB" sz="2200" dirty="0"/>
              <a:t>	&lt;link </a:t>
            </a:r>
            <a:r>
              <a:rPr lang="en-GB" sz="2200" dirty="0" err="1"/>
              <a:t>rel</a:t>
            </a:r>
            <a:r>
              <a:rPr lang="en-GB" sz="2200" dirty="0"/>
              <a:t>="shortcut icon" </a:t>
            </a:r>
            <a:r>
              <a:rPr lang="en-GB" sz="2200" dirty="0" err="1"/>
              <a:t>href</a:t>
            </a:r>
            <a:r>
              <a:rPr lang="en-GB" sz="2200" dirty="0"/>
              <a:t>="../images/favicon.ico" /&gt;</a:t>
            </a:r>
          </a:p>
          <a:p>
            <a:r>
              <a:rPr lang="en-GB" sz="2200" dirty="0"/>
              <a:t>    &lt;style&gt;</a:t>
            </a:r>
          </a:p>
          <a:p>
            <a:r>
              <a:rPr lang="en-GB" sz="2200" dirty="0"/>
              <a:t>         body {</a:t>
            </a:r>
          </a:p>
          <a:p>
            <a:r>
              <a:rPr lang="en-GB" sz="2200" dirty="0"/>
              <a:t>            background-image: </a:t>
            </a:r>
            <a:r>
              <a:rPr lang="en-GB" sz="2200" dirty="0" err="1"/>
              <a:t>url</a:t>
            </a:r>
            <a:r>
              <a:rPr lang="en-GB" sz="2200" dirty="0"/>
              <a:t>("sparkle.png");</a:t>
            </a:r>
          </a:p>
          <a:p>
            <a:r>
              <a:rPr lang="en-GB" sz="2200" dirty="0"/>
              <a:t>            background-repeat: no-repeat;</a:t>
            </a:r>
          </a:p>
          <a:p>
            <a:r>
              <a:rPr lang="en-GB" sz="2200" dirty="0"/>
              <a:t>            background-position: right top;</a:t>
            </a:r>
          </a:p>
          <a:p>
            <a:r>
              <a:rPr lang="en-GB" sz="2200" dirty="0"/>
              <a:t>	background-attachment: fixed;</a:t>
            </a:r>
          </a:p>
          <a:p>
            <a:r>
              <a:rPr lang="en-GB" sz="2200" dirty="0"/>
              <a:t>        }</a:t>
            </a:r>
          </a:p>
          <a:p>
            <a:r>
              <a:rPr lang="en-GB" sz="2200" dirty="0"/>
              <a:t>    &lt;/style&gt;</a:t>
            </a:r>
          </a:p>
        </p:txBody>
      </p:sp>
    </p:spTree>
    <p:extLst>
      <p:ext uri="{BB962C8B-B14F-4D97-AF65-F5344CB8AC3E}">
        <p14:creationId xmlns:p14="http://schemas.microsoft.com/office/powerpoint/2010/main" val="33083964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E5929-B2C1-4A46-91FC-775638E53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 now it follows the scroll bar down</a:t>
            </a:r>
          </a:p>
        </p:txBody>
      </p:sp>
    </p:spTree>
    <p:extLst>
      <p:ext uri="{BB962C8B-B14F-4D97-AF65-F5344CB8AC3E}">
        <p14:creationId xmlns:p14="http://schemas.microsoft.com/office/powerpoint/2010/main" val="35365753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C9E52-9738-4805-914C-2B0127D59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Video proof</a:t>
            </a:r>
          </a:p>
        </p:txBody>
      </p:sp>
    </p:spTree>
    <p:extLst>
      <p:ext uri="{BB962C8B-B14F-4D97-AF65-F5344CB8AC3E}">
        <p14:creationId xmlns:p14="http://schemas.microsoft.com/office/powerpoint/2010/main" val="10211861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3B211-EE3D-46CD-ACAE-1C6D87CF0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can also do the same on the left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D865A9-DB22-4220-96A2-89326B4B6870}"/>
              </a:ext>
            </a:extLst>
          </p:cNvPr>
          <p:cNvSpPr txBox="1"/>
          <p:nvPr/>
        </p:nvSpPr>
        <p:spPr>
          <a:xfrm>
            <a:off x="966651" y="2151017"/>
            <a:ext cx="94226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&lt;style&gt;</a:t>
            </a:r>
          </a:p>
          <a:p>
            <a:r>
              <a:rPr lang="en-GB" dirty="0"/>
              <a:t>         body {</a:t>
            </a:r>
          </a:p>
          <a:p>
            <a:r>
              <a:rPr lang="en-GB" dirty="0"/>
              <a:t>            background-image: </a:t>
            </a:r>
            <a:r>
              <a:rPr lang="en-GB" dirty="0" err="1"/>
              <a:t>url</a:t>
            </a:r>
            <a:r>
              <a:rPr lang="en-GB" dirty="0"/>
              <a:t>("sparkle.png");</a:t>
            </a:r>
          </a:p>
          <a:p>
            <a:r>
              <a:rPr lang="en-GB" dirty="0"/>
              <a:t>            background-repeat: no-repeat;</a:t>
            </a:r>
          </a:p>
          <a:p>
            <a:r>
              <a:rPr lang="en-GB" dirty="0"/>
              <a:t>            background-position: left;</a:t>
            </a:r>
          </a:p>
          <a:p>
            <a:r>
              <a:rPr lang="en-GB" dirty="0"/>
              <a:t>            background-attachment: fixed;</a:t>
            </a:r>
          </a:p>
          <a:p>
            <a:r>
              <a:rPr lang="en-GB" dirty="0"/>
              <a:t>            /*I had to move the text to the right by adding a margin*/</a:t>
            </a:r>
          </a:p>
          <a:p>
            <a:r>
              <a:rPr lang="en-GB" dirty="0"/>
              <a:t>            margin-left: 400px;</a:t>
            </a:r>
          </a:p>
          <a:p>
            <a:r>
              <a:rPr lang="en-GB" dirty="0"/>
              <a:t>        }</a:t>
            </a:r>
          </a:p>
          <a:p>
            <a:r>
              <a:rPr lang="en-GB" dirty="0"/>
              <a:t>    &lt;/style&gt;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94963E-2323-4FB1-9781-7BE85376E7EA}"/>
              </a:ext>
            </a:extLst>
          </p:cNvPr>
          <p:cNvSpPr txBox="1"/>
          <p:nvPr/>
        </p:nvSpPr>
        <p:spPr>
          <a:xfrm>
            <a:off x="8011887" y="2211977"/>
            <a:ext cx="33419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Notice position is left not top left</a:t>
            </a:r>
          </a:p>
          <a:p>
            <a:r>
              <a:rPr lang="en-GB" sz="3600" dirty="0"/>
              <a:t>You can do top left</a:t>
            </a:r>
          </a:p>
        </p:txBody>
      </p:sp>
    </p:spTree>
    <p:extLst>
      <p:ext uri="{BB962C8B-B14F-4D97-AF65-F5344CB8AC3E}">
        <p14:creationId xmlns:p14="http://schemas.microsoft.com/office/powerpoint/2010/main" val="36887266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5B768-7B40-45F8-AE6B-726EE4324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Non scrolling left image</a:t>
            </a:r>
          </a:p>
        </p:txBody>
      </p:sp>
      <p:pic>
        <p:nvPicPr>
          <p:cNvPr id="3" name="nonscrollingleft">
            <a:hlinkClick r:id="" action="ppaction://media"/>
            <a:extLst>
              <a:ext uri="{FF2B5EF4-FFF2-40B4-BE49-F238E27FC236}">
                <a16:creationId xmlns:a16="http://schemas.microsoft.com/office/drawing/2014/main" id="{2FDD066A-0C69-4E4D-9302-1F08463563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1158" y="1270595"/>
            <a:ext cx="8845550" cy="488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12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282F2-9392-410F-A953-7D1A3A2DD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can do this with the </a:t>
            </a:r>
            <a:r>
              <a:rPr lang="en-GB" b="1" dirty="0"/>
              <a:t>background</a:t>
            </a:r>
            <a:r>
              <a:rPr lang="en-GB" dirty="0"/>
              <a:t> shorthand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F2DEC2-FF7A-4F86-AE11-113ACE7A362B}"/>
              </a:ext>
            </a:extLst>
          </p:cNvPr>
          <p:cNvSpPr txBox="1"/>
          <p:nvPr/>
        </p:nvSpPr>
        <p:spPr>
          <a:xfrm>
            <a:off x="923108" y="1558456"/>
            <a:ext cx="675785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&lt;style&gt;</a:t>
            </a:r>
          </a:p>
          <a:p>
            <a:r>
              <a:rPr lang="en-GB" dirty="0"/>
              <a:t>    /*</a:t>
            </a:r>
          </a:p>
          <a:p>
            <a:r>
              <a:rPr lang="en-GB" dirty="0"/>
              <a:t>    shorthand order</a:t>
            </a:r>
          </a:p>
          <a:p>
            <a:r>
              <a:rPr lang="en-GB" dirty="0"/>
              <a:t>    background-</a:t>
            </a:r>
            <a:r>
              <a:rPr lang="en-GB" dirty="0" err="1"/>
              <a:t>color</a:t>
            </a:r>
            <a:endParaRPr lang="en-GB" dirty="0"/>
          </a:p>
          <a:p>
            <a:r>
              <a:rPr lang="en-GB" dirty="0"/>
              <a:t>    background-image</a:t>
            </a:r>
          </a:p>
          <a:p>
            <a:r>
              <a:rPr lang="en-GB" dirty="0"/>
              <a:t>    background-repeat</a:t>
            </a:r>
          </a:p>
          <a:p>
            <a:r>
              <a:rPr lang="en-GB" dirty="0"/>
              <a:t>    background-attachment</a:t>
            </a:r>
          </a:p>
          <a:p>
            <a:r>
              <a:rPr lang="en-GB" dirty="0"/>
              <a:t>    background-position</a:t>
            </a:r>
          </a:p>
          <a:p>
            <a:r>
              <a:rPr lang="en-GB" dirty="0"/>
              <a:t>    */</a:t>
            </a:r>
          </a:p>
          <a:p>
            <a:r>
              <a:rPr lang="en-GB" dirty="0"/>
              <a:t>         body {</a:t>
            </a:r>
          </a:p>
          <a:p>
            <a:r>
              <a:rPr lang="en-GB" dirty="0"/>
              <a:t>             background: #ffff </a:t>
            </a:r>
            <a:r>
              <a:rPr lang="en-GB" dirty="0" err="1"/>
              <a:t>url</a:t>
            </a:r>
            <a:r>
              <a:rPr lang="en-GB" dirty="0"/>
              <a:t>("sparkle.png") no-repeat fixed top left;</a:t>
            </a:r>
          </a:p>
          <a:p>
            <a:r>
              <a:rPr lang="en-GB" dirty="0"/>
              <a:t>             margin-left: 400px;</a:t>
            </a:r>
          </a:p>
          <a:p>
            <a:r>
              <a:rPr lang="en-GB" dirty="0"/>
              <a:t>        }</a:t>
            </a:r>
          </a:p>
          <a:p>
            <a:r>
              <a:rPr lang="en-GB" dirty="0"/>
              <a:t>    &lt;/style&gt;</a:t>
            </a:r>
          </a:p>
          <a:p>
            <a:r>
              <a:rPr lang="en-GB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2FE648-2CB0-4201-8AD9-67CBC3608881}"/>
              </a:ext>
            </a:extLst>
          </p:cNvPr>
          <p:cNvSpPr txBox="1"/>
          <p:nvPr/>
        </p:nvSpPr>
        <p:spPr>
          <a:xfrm>
            <a:off x="9064534" y="2202890"/>
            <a:ext cx="21771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But you do have to remember the order</a:t>
            </a:r>
          </a:p>
        </p:txBody>
      </p:sp>
    </p:spTree>
    <p:extLst>
      <p:ext uri="{BB962C8B-B14F-4D97-AF65-F5344CB8AC3E}">
        <p14:creationId xmlns:p14="http://schemas.microsoft.com/office/powerpoint/2010/main" val="38265582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B58CE-34CF-4EFD-B26E-FA7754C7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already saw you can put borders on elements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E167D9-32D2-4DDC-B977-58A80C7D6CDF}"/>
              </a:ext>
            </a:extLst>
          </p:cNvPr>
          <p:cNvSpPr txBox="1"/>
          <p:nvPr/>
        </p:nvSpPr>
        <p:spPr>
          <a:xfrm>
            <a:off x="740229" y="1558456"/>
            <a:ext cx="6862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/>
              <a:t>h1{</a:t>
            </a:r>
          </a:p>
          <a:p>
            <a:r>
              <a:rPr lang="da-DK" sz="2400" dirty="0"/>
              <a:t>            border-style: dashed dotted dashed dotted;</a:t>
            </a:r>
          </a:p>
          <a:p>
            <a:r>
              <a:rPr lang="da-DK" sz="2400" dirty="0"/>
              <a:t>        }</a:t>
            </a:r>
            <a:endParaRPr lang="en-GB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7C02D8-9D50-4BA6-A7DC-F540E7235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79" t="14603" r="1723" b="50000"/>
          <a:stretch/>
        </p:blipFill>
        <p:spPr>
          <a:xfrm>
            <a:off x="514196" y="3074125"/>
            <a:ext cx="9876226" cy="244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5441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B58CE-34CF-4EFD-B26E-FA7754C7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can use multiple elements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E167D9-32D2-4DDC-B977-58A80C7D6CDF}"/>
              </a:ext>
            </a:extLst>
          </p:cNvPr>
          <p:cNvSpPr txBox="1"/>
          <p:nvPr/>
        </p:nvSpPr>
        <p:spPr>
          <a:xfrm>
            <a:off x="740229" y="1558456"/>
            <a:ext cx="87521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/>
              <a:t>h1{</a:t>
            </a:r>
          </a:p>
          <a:p>
            <a:r>
              <a:rPr lang="da-DK" sz="2400" dirty="0"/>
              <a:t>            border-style: dashed dotted dashed dotted;</a:t>
            </a:r>
          </a:p>
          <a:p>
            <a:r>
              <a:rPr lang="da-DK" sz="2400" dirty="0"/>
              <a:t>            border-width: 5px 10px; /*horizontal then vertical */</a:t>
            </a:r>
          </a:p>
          <a:p>
            <a:r>
              <a:rPr lang="da-DK" sz="2400" dirty="0"/>
              <a:t>        }</a:t>
            </a:r>
            <a:endParaRPr lang="en-GB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7C02D8-9D50-4BA6-A7DC-F540E72357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99" b="35264"/>
          <a:stretch/>
        </p:blipFill>
        <p:spPr>
          <a:xfrm>
            <a:off x="262897" y="3429000"/>
            <a:ext cx="11387532" cy="269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364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B58CE-34CF-4EFD-B26E-FA7754C7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 many ways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E167D9-32D2-4DDC-B977-58A80C7D6CDF}"/>
              </a:ext>
            </a:extLst>
          </p:cNvPr>
          <p:cNvSpPr txBox="1"/>
          <p:nvPr/>
        </p:nvSpPr>
        <p:spPr>
          <a:xfrm>
            <a:off x="740229" y="1558456"/>
            <a:ext cx="87521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dirty="0"/>
              <a:t>h1{</a:t>
            </a:r>
          </a:p>
          <a:p>
            <a:r>
              <a:rPr lang="da-DK" sz="2400" dirty="0"/>
              <a:t>            border-style: dashed dotted dashed dotted;</a:t>
            </a:r>
          </a:p>
          <a:p>
            <a:r>
              <a:rPr lang="da-DK" sz="2400" dirty="0"/>
              <a:t>            border-width: 5px 10px 8px 2px; /*top right bottom left */</a:t>
            </a:r>
          </a:p>
          <a:p>
            <a:r>
              <a:rPr lang="da-DK" sz="2400" dirty="0"/>
              <a:t>        }</a:t>
            </a:r>
            <a:endParaRPr lang="en-GB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7C02D8-9D50-4BA6-A7DC-F540E72357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87" r="1745" b="49963"/>
          <a:stretch/>
        </p:blipFill>
        <p:spPr>
          <a:xfrm>
            <a:off x="162750" y="3716323"/>
            <a:ext cx="11741250" cy="253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598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B58CE-34CF-4EFD-B26E-FA7754C7E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31" y="365125"/>
            <a:ext cx="11207931" cy="1193331"/>
          </a:xfrm>
        </p:spPr>
        <p:txBody>
          <a:bodyPr/>
          <a:lstStyle/>
          <a:p>
            <a:r>
              <a:rPr lang="en-GB" dirty="0"/>
              <a:t>In many ways. Just because you can doesn’t mean…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E167D9-32D2-4DDC-B977-58A80C7D6CDF}"/>
              </a:ext>
            </a:extLst>
          </p:cNvPr>
          <p:cNvSpPr txBox="1"/>
          <p:nvPr/>
        </p:nvSpPr>
        <p:spPr>
          <a:xfrm>
            <a:off x="444139" y="1558456"/>
            <a:ext cx="113037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dirty="0"/>
              <a:t>h1{</a:t>
            </a:r>
          </a:p>
          <a:p>
            <a:r>
              <a:rPr lang="da-DK" sz="2000" dirty="0"/>
              <a:t>            border-style: dashed dotted dashed dotted;</a:t>
            </a:r>
          </a:p>
          <a:p>
            <a:r>
              <a:rPr lang="da-DK" sz="2000" dirty="0"/>
              <a:t>            border-width: 5px 10px 8px 2px; /*top right bottom left */</a:t>
            </a:r>
          </a:p>
          <a:p>
            <a:r>
              <a:rPr lang="da-DK" sz="2000" dirty="0"/>
              <a:t>            border-color: red green #f0087f yellow; /* red top, green right, blue bottom and yellow left */</a:t>
            </a:r>
          </a:p>
          <a:p>
            <a:r>
              <a:rPr lang="da-DK" sz="2000" dirty="0"/>
              <a:t>}</a:t>
            </a:r>
            <a:endParaRPr lang="en-GB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7C02D8-9D50-4BA6-A7DC-F540E72357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75" b="44267"/>
          <a:stretch/>
        </p:blipFill>
        <p:spPr>
          <a:xfrm>
            <a:off x="225375" y="3729885"/>
            <a:ext cx="11741250" cy="271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423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A01539-CDD6-44AD-B72D-75B1C5F62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 here is roughly what we did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7EF8B39-78D1-405C-B291-F79E9057B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made a repository on GitHub</a:t>
            </a:r>
          </a:p>
          <a:p>
            <a:r>
              <a:rPr lang="en-GB" dirty="0"/>
              <a:t>And then made a web page on local host with nothing in</a:t>
            </a:r>
          </a:p>
          <a:p>
            <a:r>
              <a:rPr lang="en-GB" dirty="0"/>
              <a:t>Then we added a title in the header</a:t>
            </a:r>
          </a:p>
          <a:p>
            <a:r>
              <a:rPr lang="en-GB" dirty="0"/>
              <a:t>And some &lt;h1&gt;, &lt;h&gt;, &lt;h3&gt; and &lt;p&gt; text</a:t>
            </a:r>
          </a:p>
          <a:p>
            <a:r>
              <a:rPr lang="en-GB" dirty="0"/>
              <a:t>Then we added some style elements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44746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D3BE-034B-47CC-B5AB-C656DC88C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Border shorthand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D7B99-1FA4-474F-BC90-3E0EEAB73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Like background we have a shorthand</a:t>
            </a:r>
          </a:p>
          <a:p>
            <a:r>
              <a:rPr lang="en-GB" dirty="0"/>
              <a:t>The order is:</a:t>
            </a:r>
          </a:p>
          <a:p>
            <a:r>
              <a:rPr lang="en-GB" dirty="0"/>
              <a:t>border-width</a:t>
            </a:r>
          </a:p>
          <a:p>
            <a:r>
              <a:rPr lang="en-GB" dirty="0"/>
              <a:t>border-style (required)</a:t>
            </a:r>
          </a:p>
          <a:p>
            <a:r>
              <a:rPr lang="en-GB" dirty="0"/>
              <a:t>border-</a:t>
            </a:r>
            <a:r>
              <a:rPr lang="en-GB" dirty="0" err="1"/>
              <a:t>color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p {</a:t>
            </a:r>
          </a:p>
          <a:p>
            <a:pPr marL="0" indent="0">
              <a:buNone/>
            </a:pPr>
            <a:r>
              <a:rPr lang="en-GB" dirty="0"/>
              <a:t>  border: 5px solid red;</a:t>
            </a:r>
          </a:p>
          <a:p>
            <a:pPr marL="0" indent="0">
              <a:buNone/>
            </a:pPr>
            <a:r>
              <a:rPr lang="en-GB" dirty="0"/>
              <a:t>  border-bottom: dashed;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09641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9ADA6-B025-4AD7-ABB4-34774F8BF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does CSS stand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43E79-D19E-477F-A766-194A0E7F08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Someone already told us</a:t>
            </a:r>
          </a:p>
          <a:p>
            <a:pPr lvl="1"/>
            <a:r>
              <a:rPr lang="en-GB" dirty="0"/>
              <a:t>Cascading Style Sheets</a:t>
            </a:r>
          </a:p>
          <a:p>
            <a:r>
              <a:rPr lang="en-GB" dirty="0"/>
              <a:t>The are good as ways of keeping a consistent style over a whole website</a:t>
            </a:r>
          </a:p>
          <a:p>
            <a:pPr lvl="1"/>
            <a:r>
              <a:rPr lang="en-GB" dirty="0"/>
              <a:t>Rather than having to style each page individually</a:t>
            </a:r>
          </a:p>
          <a:p>
            <a:pPr lvl="1"/>
            <a:r>
              <a:rPr lang="en-GB" dirty="0"/>
              <a:t>They don’t stop you adding special things where needed on pages</a:t>
            </a:r>
          </a:p>
          <a:p>
            <a:pPr lvl="1"/>
            <a:r>
              <a:rPr lang="en-GB" dirty="0"/>
              <a:t>They just remove the work if you want the same basic style on each page</a:t>
            </a:r>
          </a:p>
          <a:p>
            <a:pPr lvl="2"/>
            <a:r>
              <a:rPr lang="en-GB" dirty="0"/>
              <a:t>From HTML 3 you could add styles like new fonts but it was hard work if you had a lot of pages</a:t>
            </a:r>
          </a:p>
        </p:txBody>
      </p:sp>
    </p:spTree>
    <p:extLst>
      <p:ext uri="{BB962C8B-B14F-4D97-AF65-F5344CB8AC3E}">
        <p14:creationId xmlns:p14="http://schemas.microsoft.com/office/powerpoint/2010/main" val="112764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5A832-8509-4C12-B707-2FD2E3118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already saw the syntax some time ago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9C34C-5705-4C60-84C4-068FC4093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Basically you say the type of area or text or whatever then</a:t>
            </a:r>
          </a:p>
          <a:p>
            <a:pPr lvl="1"/>
            <a:r>
              <a:rPr lang="en-GB" dirty="0"/>
              <a:t>An opening {</a:t>
            </a:r>
          </a:p>
          <a:p>
            <a:pPr lvl="1"/>
            <a:r>
              <a:rPr lang="en-GB" dirty="0"/>
              <a:t>The property :value combination</a:t>
            </a:r>
          </a:p>
          <a:p>
            <a:pPr lvl="1"/>
            <a:r>
              <a:rPr lang="en-GB" dirty="0"/>
              <a:t>As a list (it could all be on one line if you want!)</a:t>
            </a:r>
          </a:p>
          <a:p>
            <a:pPr lvl="1"/>
            <a:r>
              <a:rPr lang="en-GB" dirty="0"/>
              <a:t>Each combination ends with a ;</a:t>
            </a:r>
          </a:p>
          <a:p>
            <a:pPr lvl="1"/>
            <a:r>
              <a:rPr lang="en-GB" dirty="0"/>
              <a:t>Then the }</a:t>
            </a:r>
          </a:p>
          <a:p>
            <a:r>
              <a:rPr lang="en-GB" dirty="0"/>
              <a:t>The type or area is called a selector in CSS speak</a:t>
            </a:r>
          </a:p>
          <a:p>
            <a:r>
              <a:rPr lang="en-GB" dirty="0"/>
              <a:t>There are simple ones like</a:t>
            </a:r>
          </a:p>
          <a:p>
            <a:pPr lvl="1"/>
            <a:r>
              <a:rPr lang="en-GB" dirty="0"/>
              <a:t>h3 and p that correspond to headers and paragraphs</a:t>
            </a:r>
          </a:p>
          <a:p>
            <a:r>
              <a:rPr lang="en-GB" dirty="0"/>
              <a:t>This can then be used to affect a specific element for a type using an index  </a:t>
            </a:r>
          </a:p>
        </p:txBody>
      </p:sp>
    </p:spTree>
    <p:extLst>
      <p:ext uri="{BB962C8B-B14F-4D97-AF65-F5344CB8AC3E}">
        <p14:creationId xmlns:p14="http://schemas.microsoft.com/office/powerpoint/2010/main" val="3854432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148B8-94A2-423A-A214-4E9383977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* Is the universal selector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AC5D6-634D-440F-BDFC-75AC4287E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* {</a:t>
            </a:r>
          </a:p>
          <a:p>
            <a:pPr marL="0" indent="0">
              <a:buNone/>
            </a:pPr>
            <a:r>
              <a:rPr lang="en-GB" dirty="0"/>
              <a:t>  text-align: </a:t>
            </a:r>
            <a:r>
              <a:rPr lang="en-GB" dirty="0" err="1"/>
              <a:t>center</a:t>
            </a:r>
            <a:r>
              <a:rPr lang="en-GB" dirty="0"/>
              <a:t>;</a:t>
            </a:r>
          </a:p>
          <a:p>
            <a:pPr marL="0" indent="0">
              <a:buNone/>
            </a:pPr>
            <a:r>
              <a:rPr lang="en-GB" dirty="0"/>
              <a:t>  </a:t>
            </a:r>
            <a:r>
              <a:rPr lang="en-GB" dirty="0" err="1"/>
              <a:t>color</a:t>
            </a:r>
            <a:r>
              <a:rPr lang="en-GB" dirty="0"/>
              <a:t>: magenta;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Will make everything centre aligned and magenta!</a:t>
            </a:r>
          </a:p>
        </p:txBody>
      </p:sp>
    </p:spTree>
    <p:extLst>
      <p:ext uri="{BB962C8B-B14F-4D97-AF65-F5344CB8AC3E}">
        <p14:creationId xmlns:p14="http://schemas.microsoft.com/office/powerpoint/2010/main" val="3821767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3ECC6-C32A-4981-B4F9-6B45E19B0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If a certain set of selectors have the same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2F280-836A-49B2-8306-AD2A5E8FE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example all of h2, h3 and h4 were to be white and centred then we group them</a:t>
            </a:r>
          </a:p>
          <a:p>
            <a:pPr marL="0" indent="0">
              <a:buNone/>
            </a:pPr>
            <a:r>
              <a:rPr lang="en-GB" dirty="0"/>
              <a:t>h1, h2, h3 {</a:t>
            </a:r>
          </a:p>
          <a:p>
            <a:pPr marL="0" indent="0">
              <a:buNone/>
            </a:pPr>
            <a:r>
              <a:rPr lang="en-GB" dirty="0"/>
              <a:t>	text-align : </a:t>
            </a:r>
            <a:r>
              <a:rPr lang="en-GB" dirty="0" err="1"/>
              <a:t>center</a:t>
            </a:r>
            <a:r>
              <a:rPr lang="en-GB" dirty="0"/>
              <a:t>;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err="1"/>
              <a:t>color</a:t>
            </a:r>
            <a:r>
              <a:rPr lang="en-GB" dirty="0"/>
              <a:t> : white;</a:t>
            </a:r>
          </a:p>
          <a:p>
            <a:pPr marL="0" indent="0">
              <a:buNone/>
            </a:pPr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18837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C5968-9DC3-464B-8680-9325A31FD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 do we put the 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C14EE-AD55-48FC-82E1-C97B1AF80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So far its been internal – in the header</a:t>
            </a:r>
          </a:p>
          <a:p>
            <a:r>
              <a:rPr lang="en-GB" dirty="0"/>
              <a:t>We can also put styling in line</a:t>
            </a:r>
          </a:p>
          <a:p>
            <a:pPr lvl="1"/>
            <a:r>
              <a:rPr lang="en-GB" dirty="0"/>
              <a:t>In the tag itself</a:t>
            </a:r>
          </a:p>
          <a:p>
            <a:pPr lvl="1"/>
            <a:r>
              <a:rPr lang="en-GB" dirty="0"/>
              <a:t>For example</a:t>
            </a:r>
          </a:p>
          <a:p>
            <a:pPr lvl="1"/>
            <a:r>
              <a:rPr lang="en-GB" dirty="0"/>
              <a:t>If we add </a:t>
            </a:r>
          </a:p>
          <a:p>
            <a:pPr lvl="1"/>
            <a:r>
              <a:rPr lang="en-GB" dirty="0"/>
              <a:t>&lt;body style="background-</a:t>
            </a:r>
            <a:r>
              <a:rPr lang="en-GB" dirty="0" err="1"/>
              <a:t>color</a:t>
            </a:r>
            <a:r>
              <a:rPr lang="en-GB" dirty="0"/>
              <a:t>: black"&gt;</a:t>
            </a:r>
          </a:p>
          <a:p>
            <a:pPr lvl="1"/>
            <a:r>
              <a:rPr lang="en-GB" dirty="0"/>
              <a:t>The internal definition is overridden</a:t>
            </a:r>
          </a:p>
          <a:p>
            <a:pPr lvl="1"/>
            <a:r>
              <a:rPr lang="en-GB" dirty="0"/>
              <a:t>(The one in the header)</a:t>
            </a:r>
          </a:p>
        </p:txBody>
      </p:sp>
    </p:spTree>
    <p:extLst>
      <p:ext uri="{BB962C8B-B14F-4D97-AF65-F5344CB8AC3E}">
        <p14:creationId xmlns:p14="http://schemas.microsoft.com/office/powerpoint/2010/main" val="666287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1405</TotalTime>
  <Words>1403</Words>
  <Application>Microsoft Office PowerPoint</Application>
  <PresentationFormat>Widescreen</PresentationFormat>
  <Paragraphs>213</Paragraphs>
  <Slides>40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Calibri Light</vt:lpstr>
      <vt:lpstr>Office Theme</vt:lpstr>
      <vt:lpstr>More Style With HTML</vt:lpstr>
      <vt:lpstr>We will do</vt:lpstr>
      <vt:lpstr>We already started doing this</vt:lpstr>
      <vt:lpstr>So here is roughly what we did</vt:lpstr>
      <vt:lpstr>What does CSS stand for</vt:lpstr>
      <vt:lpstr>We already saw the syntax some time ago</vt:lpstr>
      <vt:lpstr>* Is the universal selector</vt:lpstr>
      <vt:lpstr>If a certain set of selectors have the same attributes</vt:lpstr>
      <vt:lpstr>Where do we put the CSS</vt:lpstr>
      <vt:lpstr>We could also put the style into a separate sheet</vt:lpstr>
      <vt:lpstr>Just copied the internal one</vt:lpstr>
      <vt:lpstr>So here I am</vt:lpstr>
      <vt:lpstr>Now I am going to push my development</vt:lpstr>
      <vt:lpstr>Add comments</vt:lpstr>
      <vt:lpstr>Colouring</vt:lpstr>
      <vt:lpstr>Up to now we have seen background colour</vt:lpstr>
      <vt:lpstr>I used a new branch for this</vt:lpstr>
      <vt:lpstr>Is this one any better?</vt:lpstr>
      <vt:lpstr>Or maybe this</vt:lpstr>
      <vt:lpstr>Some (many) backgrounds are only meant as headers</vt:lpstr>
      <vt:lpstr>If we just use it as a background we get</vt:lpstr>
      <vt:lpstr>The image repeats horizontally but also vertically</vt:lpstr>
      <vt:lpstr>Similarly</vt:lpstr>
      <vt:lpstr>Produces </vt:lpstr>
      <vt:lpstr>Adding background-repeat: repeat-y; Produces </vt:lpstr>
      <vt:lpstr>And background-repeat: no-repeat; Produces </vt:lpstr>
      <vt:lpstr>Of course we could do the same</vt:lpstr>
      <vt:lpstr>Let us make a more fun image for the background</vt:lpstr>
      <vt:lpstr>As it is the picture does not scroll when I scroll down</vt:lpstr>
      <vt:lpstr>Let us make a more fun image for the background</vt:lpstr>
      <vt:lpstr>So now it follows the scroll bar down</vt:lpstr>
      <vt:lpstr>Video proof</vt:lpstr>
      <vt:lpstr>We can also do the same on the left</vt:lpstr>
      <vt:lpstr>Non scrolling left image</vt:lpstr>
      <vt:lpstr>We can do this with the background shorthand</vt:lpstr>
      <vt:lpstr>We already saw you can put borders on elements</vt:lpstr>
      <vt:lpstr>We can use multiple elements</vt:lpstr>
      <vt:lpstr>In many ways</vt:lpstr>
      <vt:lpstr>In many ways. Just because you can doesn’t mean…</vt:lpstr>
      <vt:lpstr>Border shorthand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More Style With HTML</dc:title>
  <dc:creator>Peter Blanchfield</dc:creator>
  <cp:lastModifiedBy>Peter Blanchfield</cp:lastModifiedBy>
  <cp:revision>15</cp:revision>
  <dcterms:created xsi:type="dcterms:W3CDTF">2021-11-18T14:23:26Z</dcterms:created>
  <dcterms:modified xsi:type="dcterms:W3CDTF">2021-11-21T15:11:20Z</dcterms:modified>
</cp:coreProperties>
</file>

<file path=docProps/thumbnail.jpeg>
</file>